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AFDAA-E3B5-4C34-BFA0-D20177BB6F2D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1616F-B249-4734-8EF4-9BEA09DA6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1616F-B249-4734-8EF4-9BEA09DA6C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106EA3-F767-4E40-80F2-A5E4CCE442AA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6B1ABD8-2094-467E-966C-AB7F399484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embers.ncss.org/yl/2003/200304.pdf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hyperlink" Target="http://memory.loc.gov/learn/" TargetMode="External"/><Relationship Id="rId4" Type="http://schemas.openxmlformats.org/officeDocument/2006/relationships/hyperlink" Target="http://members.ncss.org/yl/0703/070307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dstheatre.org/virtual-tour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embers.ncss.org/se/6501/650109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mory.loc.gov/learn/educators/handouts/primarysources/handout-green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rel.org/sdrs/areas/issues/students/learning/lr1kwlh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crel.org/sdrs/areas/issues/students/learning/lr1anti.ht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webquest.sdsu.edu/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msu.edu/~drummo21/WebQuest/home.htm" TargetMode="Externa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questgarden.com/52/36/4/070612201403/index.ht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43796"/>
          </a:xfrm>
        </p:spPr>
        <p:txBody>
          <a:bodyPr/>
          <a:lstStyle/>
          <a:p>
            <a:pPr algn="r"/>
            <a:r>
              <a:rPr lang="en-US" dirty="0" smtClean="0"/>
              <a:t>Ch. 5   Elementary Social Studies</a:t>
            </a:r>
          </a:p>
          <a:p>
            <a:pPr algn="r"/>
            <a:r>
              <a:rPr lang="en-US" dirty="0" smtClean="0"/>
              <a:t>A Practical Guide</a:t>
            </a:r>
          </a:p>
          <a:p>
            <a:pPr algn="r"/>
            <a:r>
              <a:rPr lang="en-US" dirty="0" smtClean="0"/>
              <a:t>June R. Chapin</a:t>
            </a:r>
          </a:p>
          <a:p>
            <a:pPr algn="r"/>
            <a:r>
              <a:rPr lang="en-US" sz="1600" dirty="0" smtClean="0"/>
              <a:t>Adapted by Lee-Anne T. Spalding, M Ed.</a:t>
            </a:r>
          </a:p>
          <a:p>
            <a:r>
              <a:rPr lang="en-US" sz="1200" dirty="0" smtClean="0"/>
              <a:t>                                                          </a:t>
            </a:r>
          </a:p>
          <a:p>
            <a:r>
              <a:rPr lang="en-US" sz="1200" dirty="0" smtClean="0"/>
              <a:t>                                                                       1917 Pioneer Log Cabin  </a:t>
            </a:r>
            <a:r>
              <a:rPr lang="en-US" sz="1200" dirty="0" err="1" smtClean="0"/>
              <a:t>Barberville</a:t>
            </a:r>
            <a:r>
              <a:rPr lang="en-US" sz="1200" dirty="0" smtClean="0"/>
              <a:t> (Deland), FL 2-09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Aiding Our Students to Interpret History</a:t>
            </a:r>
            <a:endParaRPr lang="en-US" dirty="0"/>
          </a:p>
        </p:txBody>
      </p:sp>
      <p:pic>
        <p:nvPicPr>
          <p:cNvPr id="4" name="Picture 3" descr="CIMG26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5052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Oral history assignments</a:t>
            </a:r>
          </a:p>
          <a:p>
            <a:r>
              <a:rPr lang="en-US" dirty="0" smtClean="0"/>
              <a:t>Graphic organizers (</a:t>
            </a:r>
            <a:r>
              <a:rPr lang="en-US" dirty="0" smtClean="0">
                <a:hlinkClick r:id="rId3"/>
              </a:rPr>
              <a:t>www.readwritethink.org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Historical objects/artifacts</a:t>
            </a:r>
          </a:p>
          <a:p>
            <a:r>
              <a:rPr lang="en-US" dirty="0" smtClean="0"/>
              <a:t>Museums!!!!  Field trip/virtual</a:t>
            </a:r>
          </a:p>
          <a:p>
            <a:r>
              <a:rPr lang="en-US" dirty="0" smtClean="0"/>
              <a:t>Dinner Party Project?  P. 173</a:t>
            </a:r>
          </a:p>
          <a:p>
            <a:r>
              <a:rPr lang="en-US" dirty="0" smtClean="0"/>
              <a:t>Chronology and timelines; </a:t>
            </a:r>
            <a:r>
              <a:rPr lang="en-US" dirty="0" err="1" smtClean="0"/>
              <a:t>kidspiration</a:t>
            </a:r>
            <a:r>
              <a:rPr lang="en-US" smtClean="0"/>
              <a:t> software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In review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NAEP Results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59936" cy="4343400"/>
          </a:xfrm>
        </p:spPr>
        <p:txBody>
          <a:bodyPr>
            <a:normAutofit fontScale="25000" lnSpcReduction="20000"/>
          </a:bodyPr>
          <a:lstStyle/>
          <a:p>
            <a:r>
              <a:rPr lang="en-US" sz="7000" dirty="0" smtClean="0"/>
              <a:t>Fourth Graders:</a:t>
            </a:r>
          </a:p>
          <a:p>
            <a:pPr lvl="1"/>
            <a:r>
              <a:rPr lang="en-US" sz="7000" dirty="0" smtClean="0"/>
              <a:t>66 % understood the symbolism of the Statue of liberty</a:t>
            </a:r>
          </a:p>
          <a:p>
            <a:pPr lvl="1">
              <a:buNone/>
            </a:pPr>
            <a:r>
              <a:rPr lang="en-US" sz="7000" dirty="0" smtClean="0">
                <a:hlinkClick r:id="rId3"/>
              </a:rPr>
              <a:t>Fourth Grade Immigration Unit </a:t>
            </a:r>
            <a:endParaRPr lang="en-US" sz="7000" dirty="0" smtClean="0"/>
          </a:p>
          <a:p>
            <a:pPr lvl="2"/>
            <a:endParaRPr lang="en-US" sz="7000" dirty="0" smtClean="0"/>
          </a:p>
          <a:p>
            <a:pPr lvl="1"/>
            <a:r>
              <a:rPr lang="en-US" sz="7000" dirty="0" smtClean="0"/>
              <a:t>35 % explained how two inventions changed life in the U. S. A.</a:t>
            </a:r>
          </a:p>
          <a:p>
            <a:pPr lvl="1">
              <a:buNone/>
            </a:pPr>
            <a:r>
              <a:rPr lang="en-US" sz="7000" dirty="0" smtClean="0">
                <a:hlinkClick r:id="rId4"/>
              </a:rPr>
              <a:t>http://members.ncss.org/yl/0703/070307.html</a:t>
            </a:r>
            <a:endParaRPr lang="en-US" sz="7000" dirty="0" smtClean="0"/>
          </a:p>
          <a:p>
            <a:pPr lvl="1"/>
            <a:endParaRPr lang="en-US" sz="7000" dirty="0" smtClean="0"/>
          </a:p>
          <a:p>
            <a:pPr lvl="1"/>
            <a:r>
              <a:rPr lang="en-US" sz="7000" dirty="0" smtClean="0"/>
              <a:t>24 % explained why people settled on the Western Frontier</a:t>
            </a:r>
          </a:p>
          <a:p>
            <a:endParaRPr lang="en-US" sz="7000" dirty="0" smtClean="0"/>
          </a:p>
          <a:p>
            <a:pPr lvl="1">
              <a:buNone/>
            </a:pPr>
            <a:r>
              <a:rPr lang="en-US" sz="7000" dirty="0" smtClean="0">
                <a:hlinkClick r:id="rId5"/>
              </a:rPr>
              <a:t>American Memory Teacher Pages</a:t>
            </a:r>
            <a:endParaRPr lang="en-US" sz="7000" dirty="0" smtClean="0"/>
          </a:p>
          <a:p>
            <a:endParaRPr lang="en-US" sz="7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59936" cy="4191000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Eighth Graders</a:t>
            </a:r>
          </a:p>
          <a:p>
            <a:pPr lvl="1">
              <a:buNone/>
            </a:pPr>
            <a:r>
              <a:rPr lang="en-US" sz="11200" dirty="0" smtClean="0"/>
              <a:t>	64 % identified an impact of the cotton gin</a:t>
            </a:r>
          </a:p>
          <a:p>
            <a:pPr lvl="1"/>
            <a:r>
              <a:rPr lang="en-US" sz="11200" dirty="0" smtClean="0"/>
              <a:t>43 % explained goals of the marches led by MLK Jr.</a:t>
            </a:r>
          </a:p>
          <a:p>
            <a:pPr lvl="1"/>
            <a:r>
              <a:rPr lang="en-US" sz="11200" dirty="0" smtClean="0"/>
              <a:t>1 % explained how the fall of the Berlin Wall affected foreign policy</a:t>
            </a:r>
            <a:endParaRPr lang="en-US" sz="1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81000"/>
            <a:ext cx="1828800" cy="133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457200"/>
            <a:ext cx="104607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Help your students by:</a:t>
            </a:r>
          </a:p>
          <a:p>
            <a:pPr lvl="1"/>
            <a:r>
              <a:rPr lang="en-US" sz="2000" dirty="0" smtClean="0"/>
              <a:t>Integrating the arts (art, music, movement, drama)</a:t>
            </a:r>
          </a:p>
          <a:p>
            <a:pPr lvl="1">
              <a:buNone/>
            </a:pPr>
            <a:r>
              <a:rPr lang="en-US" sz="2000" dirty="0" smtClean="0"/>
              <a:t>	Drama sample:  Dramatic Reenactment using photos/ill.</a:t>
            </a:r>
          </a:p>
          <a:p>
            <a:pPr lvl="1"/>
            <a:r>
              <a:rPr lang="en-US" sz="2000" dirty="0" smtClean="0"/>
              <a:t>Going on field trips, using virtual field trips, and sharing REAL artifacts</a:t>
            </a:r>
          </a:p>
          <a:p>
            <a:pPr lvl="1">
              <a:buNone/>
            </a:pPr>
            <a:r>
              <a:rPr lang="en-US" sz="2000" dirty="0" smtClean="0"/>
              <a:t>	Virtual tour sample:  http://</a:t>
            </a:r>
            <a:r>
              <a:rPr lang="en-US" sz="2000" dirty="0" smtClean="0">
                <a:hlinkClick r:id="rId3"/>
              </a:rPr>
              <a:t>www.fordstheatre.org/virtual-tour.html</a:t>
            </a:r>
            <a:endParaRPr lang="en-US" sz="2000" dirty="0" smtClean="0"/>
          </a:p>
          <a:p>
            <a:pPr lvl="1"/>
            <a:r>
              <a:rPr lang="en-US" sz="2000" dirty="0" smtClean="0"/>
              <a:t>Encouraging and incorporating simulations into your lesson plans (medieval life, pioneer living, etc.)</a:t>
            </a:r>
          </a:p>
          <a:p>
            <a:pPr lvl="1"/>
            <a:r>
              <a:rPr lang="en-US" sz="2000" dirty="0" smtClean="0"/>
              <a:t>Using multiple media; DVD’s, podcasts, YOU Tube or Teacher Tube clips, digital storytelling, computer software programs (</a:t>
            </a:r>
            <a:r>
              <a:rPr lang="en-US" sz="2000" dirty="0" err="1" smtClean="0"/>
              <a:t>Kidspiration</a:t>
            </a:r>
            <a:r>
              <a:rPr lang="en-US" sz="2000" dirty="0" smtClean="0"/>
              <a:t>, Oregon Trail…)</a:t>
            </a:r>
          </a:p>
          <a:p>
            <a:pPr lvl="1">
              <a:buNone/>
            </a:pPr>
            <a:r>
              <a:rPr lang="en-US" sz="2000" dirty="0" smtClean="0"/>
              <a:t>	Digital Field trip Storytelling sample:  Pioneer Settlement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Quality History Instruction for 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Look in Ch. 5 to find these definitions…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3600" dirty="0" smtClean="0"/>
              <a:t>Historical understanding</a:t>
            </a:r>
          </a:p>
          <a:p>
            <a:pPr lvl="2"/>
            <a:r>
              <a:rPr lang="en-US" sz="3300" dirty="0" smtClean="0">
                <a:hlinkClick r:id="rId3"/>
              </a:rPr>
              <a:t>Forrest Gump and historical understanding?</a:t>
            </a:r>
            <a:endParaRPr lang="en-US" sz="3300" dirty="0" smtClean="0"/>
          </a:p>
          <a:p>
            <a:pPr lvl="1"/>
            <a:r>
              <a:rPr lang="en-US" sz="3600" dirty="0" smtClean="0"/>
              <a:t>Sense of history</a:t>
            </a:r>
          </a:p>
          <a:p>
            <a:pPr lvl="1"/>
            <a:r>
              <a:rPr lang="en-US" sz="3600" dirty="0" smtClean="0"/>
              <a:t>Perspective-taking</a:t>
            </a:r>
          </a:p>
          <a:p>
            <a:pPr lvl="1"/>
            <a:r>
              <a:rPr lang="en-US" sz="3600" dirty="0" smtClean="0"/>
              <a:t>Empathy</a:t>
            </a:r>
          </a:p>
          <a:p>
            <a:pPr lvl="1"/>
            <a:r>
              <a:rPr lang="en-US" sz="3600" dirty="0" smtClean="0"/>
              <a:t>Historical thinking skills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History Definitions &amp;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mtClean="0"/>
              <a:t>Primary vs. Secondary Sources</a:t>
            </a:r>
            <a:br>
              <a:rPr smtClean="0"/>
            </a:br>
            <a:r>
              <a:rPr lang="en-US" dirty="0" smtClean="0">
                <a:hlinkClick r:id="rId3"/>
              </a:rPr>
              <a:t>How to use PRIMARY sources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14400" y="1981200"/>
            <a:ext cx="3366376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1828800"/>
            <a:ext cx="323893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Graphic Organizers</a:t>
            </a:r>
          </a:p>
          <a:p>
            <a:pPr lvl="1"/>
            <a:r>
              <a:rPr lang="en-US" dirty="0" smtClean="0"/>
              <a:t>K-W-”H”-L charts</a:t>
            </a:r>
          </a:p>
          <a:p>
            <a:pPr lvl="1"/>
            <a:r>
              <a:rPr lang="en-US" dirty="0" smtClean="0">
                <a:hlinkClick r:id="rId3"/>
              </a:rPr>
              <a:t>KWHL instructions and sample</a:t>
            </a:r>
            <a:endParaRPr lang="en-US" dirty="0" smtClean="0"/>
          </a:p>
          <a:p>
            <a:pPr lvl="1"/>
            <a:r>
              <a:rPr lang="en-US" dirty="0" smtClean="0"/>
              <a:t>Anticipation/Reaction Guides</a:t>
            </a:r>
          </a:p>
          <a:p>
            <a:pPr lvl="1"/>
            <a:r>
              <a:rPr lang="en-US" dirty="0" smtClean="0">
                <a:hlinkClick r:id="rId4"/>
              </a:rPr>
              <a:t>Dinosaur Sample Anticipation Guide</a:t>
            </a:r>
            <a:endParaRPr lang="en-US" dirty="0" smtClean="0"/>
          </a:p>
          <a:p>
            <a:r>
              <a:rPr lang="en-US" dirty="0" smtClean="0"/>
              <a:t>Class discussion</a:t>
            </a:r>
          </a:p>
          <a:p>
            <a:r>
              <a:rPr lang="en-US" dirty="0" smtClean="0"/>
              <a:t>Brainstorm independent lists</a:t>
            </a:r>
          </a:p>
          <a:p>
            <a:pPr lvl="1"/>
            <a:r>
              <a:rPr lang="en-US" dirty="0" smtClean="0"/>
              <a:t>Name 5 things you know about…then underline the two most important items listed; modify lesson plan accordingly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Accessing Prior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smtClean="0"/>
              <a:t>The Holiday Curriculum Revisited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Myra Cohn resources: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Webquests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err="1" smtClean="0">
                <a:hlinkClick r:id="rId3"/>
              </a:rPr>
              <a:t>SanDiego</a:t>
            </a:r>
            <a:r>
              <a:rPr lang="en-US" dirty="0" smtClean="0">
                <a:hlinkClick r:id="rId3"/>
              </a:rPr>
              <a:t> State </a:t>
            </a:r>
            <a:r>
              <a:rPr lang="en-US" dirty="0" err="1" smtClean="0">
                <a:hlinkClick r:id="rId3"/>
              </a:rPr>
              <a:t>Webquest</a:t>
            </a:r>
            <a:r>
              <a:rPr lang="en-US" dirty="0" smtClean="0">
                <a:hlinkClick r:id="rId3"/>
              </a:rPr>
              <a:t> Site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MLK Jr. </a:t>
            </a:r>
            <a:r>
              <a:rPr lang="en-US" dirty="0" err="1" smtClean="0">
                <a:hlinkClick r:id="rId4"/>
              </a:rPr>
              <a:t>WebQuest</a:t>
            </a:r>
            <a:r>
              <a:rPr lang="en-US" dirty="0" smtClean="0">
                <a:hlinkClick r:id="rId4"/>
              </a:rPr>
              <a:t> Grade 3-5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1524000"/>
            <a:ext cx="1323975" cy="171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1981200"/>
            <a:ext cx="1387987" cy="155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22860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4600" y="2133600"/>
            <a:ext cx="1447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67600" y="2667000"/>
            <a:ext cx="1143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Magic Tree House Dinosaurs Before Dark </a:t>
            </a:r>
            <a:r>
              <a:rPr lang="en-US" dirty="0" err="1" smtClean="0">
                <a:hlinkClick r:id="rId3"/>
              </a:rPr>
              <a:t>WebQuest</a:t>
            </a:r>
            <a:endParaRPr lang="en-US" dirty="0" smtClean="0"/>
          </a:p>
          <a:p>
            <a:r>
              <a:rPr lang="en-US" dirty="0" smtClean="0"/>
              <a:t>Series like:  Magic Tree House, Dear America</a:t>
            </a:r>
          </a:p>
          <a:p>
            <a:r>
              <a:rPr lang="en-US" dirty="0" smtClean="0"/>
              <a:t>Biographies</a:t>
            </a:r>
          </a:p>
          <a:p>
            <a:r>
              <a:rPr lang="en-US" dirty="0" smtClean="0"/>
              <a:t>Non Fiction</a:t>
            </a:r>
          </a:p>
          <a:p>
            <a:r>
              <a:rPr lang="en-US" dirty="0" smtClean="0"/>
              <a:t>Historical </a:t>
            </a:r>
            <a:r>
              <a:rPr lang="en-US" dirty="0" smtClean="0"/>
              <a:t>Fiction</a:t>
            </a:r>
            <a:endParaRPr lang="en-US" dirty="0" smtClean="0"/>
          </a:p>
          <a:p>
            <a:pPr lvl="1"/>
            <a:r>
              <a:rPr lang="en-US" dirty="0" smtClean="0"/>
              <a:t>How can you use them?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Quality Literature Revisited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Historical Fiction to teach:</a:t>
            </a:r>
          </a:p>
          <a:p>
            <a:pPr lvl="1"/>
            <a:r>
              <a:rPr lang="en-US" dirty="0" smtClean="0"/>
              <a:t>Historical content</a:t>
            </a:r>
          </a:p>
          <a:p>
            <a:pPr lvl="1"/>
            <a:r>
              <a:rPr lang="en-US" dirty="0" smtClean="0"/>
              <a:t>Historical insight</a:t>
            </a:r>
          </a:p>
          <a:p>
            <a:pPr lvl="1"/>
            <a:r>
              <a:rPr lang="en-US" dirty="0" smtClean="0"/>
              <a:t>Historical accuracy</a:t>
            </a:r>
          </a:p>
          <a:p>
            <a:pPr lvl="1"/>
            <a:r>
              <a:rPr lang="en-US" dirty="0" smtClean="0"/>
              <a:t>Relevancy</a:t>
            </a:r>
          </a:p>
          <a:p>
            <a:pPr lvl="1"/>
            <a:r>
              <a:rPr lang="en-US" dirty="0" smtClean="0"/>
              <a:t>Literature Skills</a:t>
            </a:r>
          </a:p>
          <a:p>
            <a:pPr lvl="1"/>
            <a:r>
              <a:rPr lang="en-US" dirty="0" smtClean="0"/>
              <a:t>WRITING Skills (samples)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Trade Book and History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181</TotalTime>
  <Words>310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Aiding Our Students to Interpret History</vt:lpstr>
      <vt:lpstr>NAEP Results    </vt:lpstr>
      <vt:lpstr>Quality History Instruction for ALL</vt:lpstr>
      <vt:lpstr>History Definitions &amp; Issues</vt:lpstr>
      <vt:lpstr>Primary vs. Secondary Sources How to use PRIMARY sources</vt:lpstr>
      <vt:lpstr>Accessing Prior Knowledge</vt:lpstr>
      <vt:lpstr>The Holiday Curriculum Revisited</vt:lpstr>
      <vt:lpstr>Quality Literature Revisited</vt:lpstr>
      <vt:lpstr>Trade Book and History</vt:lpstr>
      <vt:lpstr>In review…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Aiding Our Students to Interpret History</dc:title>
  <dc:creator>Lee-Anne</dc:creator>
  <cp:lastModifiedBy>Lee-Anne</cp:lastModifiedBy>
  <cp:revision>25</cp:revision>
  <dcterms:created xsi:type="dcterms:W3CDTF">2009-02-13T21:22:12Z</dcterms:created>
  <dcterms:modified xsi:type="dcterms:W3CDTF">2009-02-17T14:44:11Z</dcterms:modified>
</cp:coreProperties>
</file>